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52BCFE-5F24-4409-BE67-AE1180AE5D69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3164C-5074-4591-9307-2398737A68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249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34A2-C64C-4047-992B-10F7F4110CC1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261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9934A2-C64C-4047-992B-10F7F4110CC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831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953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49314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1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899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436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2467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9707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878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110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898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1364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9B408-2E5B-4939-8748-EE2CD2C47A1F}" type="datetimeFigureOut">
              <a:rPr lang="ko-KR" altLang="en-US" smtClean="0"/>
              <a:t>2020-10-08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82610-CE9C-4379-ACC3-5674C473A7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216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0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8.jpeg"/><Relationship Id="rId5" Type="http://schemas.openxmlformats.org/officeDocument/2006/relationships/image" Target="../media/image3.jpeg"/><Relationship Id="rId15" Type="http://schemas.openxmlformats.org/officeDocument/2006/relationships/image" Target="../media/image12.jpeg"/><Relationship Id="rId10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Shape 4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891" y="126785"/>
            <a:ext cx="3556482" cy="39496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object 2"/>
          <p:cNvSpPr/>
          <p:nvPr/>
        </p:nvSpPr>
        <p:spPr>
          <a:xfrm flipV="1">
            <a:off x="451443" y="6323436"/>
            <a:ext cx="5234979" cy="37432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직사각형 8"/>
          <p:cNvSpPr/>
          <p:nvPr/>
        </p:nvSpPr>
        <p:spPr>
          <a:xfrm>
            <a:off x="421628" y="75382"/>
            <a:ext cx="5150344" cy="468268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 smtClean="0">
                <a:solidFill>
                  <a:srgbClr val="00B0F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QR </a:t>
            </a:r>
            <a:r>
              <a:rPr lang="ko-KR" altLang="en-US" sz="2800" dirty="0" smtClean="0">
                <a:solidFill>
                  <a:srgbClr val="00B0F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코드 접속 방법</a:t>
            </a:r>
            <a:endParaRPr lang="ko-KR" altLang="en-US" sz="2800" dirty="0">
              <a:solidFill>
                <a:srgbClr val="00B0F0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sp>
        <p:nvSpPr>
          <p:cNvPr id="15" name="object 2"/>
          <p:cNvSpPr txBox="1">
            <a:spLocks/>
          </p:cNvSpPr>
          <p:nvPr/>
        </p:nvSpPr>
        <p:spPr>
          <a:xfrm>
            <a:off x="6812964" y="6008611"/>
            <a:ext cx="4223336" cy="5847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>
              <a:defRPr sz="3000" b="0" i="0">
                <a:solidFill>
                  <a:srgbClr val="64636A"/>
                </a:solidFill>
                <a:latin typeface="Century Gothic"/>
                <a:ea typeface="+mj-ea"/>
                <a:cs typeface="Century Gothic"/>
              </a:defRPr>
            </a:lvl1pPr>
          </a:lstStyle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400" kern="0" spc="-140" dirty="0" err="1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Calibri"/>
              </a:rPr>
              <a:t>미추홀구</a:t>
            </a:r>
            <a:r>
              <a:rPr lang="ko-KR" altLang="en-US" sz="2400" kern="0" spc="-140" dirty="0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Calibri"/>
              </a:rPr>
              <a:t> </a:t>
            </a:r>
            <a:r>
              <a:rPr lang="ko-KR" altLang="en-US" sz="2400" kern="0" spc="-140" dirty="0" err="1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Calibri"/>
              </a:rPr>
              <a:t>기획예산실</a:t>
            </a:r>
            <a:endParaRPr lang="en-US" altLang="ko-KR" sz="2400" kern="0" spc="-140" dirty="0">
              <a:solidFill>
                <a:srgbClr val="0070C0"/>
              </a:solidFill>
              <a:latin typeface="양재튼튼체B" panose="02020603020101020101" pitchFamily="18" charset="-127"/>
              <a:ea typeface="양재튼튼체B" panose="02020603020101020101" pitchFamily="18" charset="-127"/>
              <a:cs typeface="Calibri"/>
            </a:endParaRPr>
          </a:p>
          <a:p>
            <a:pPr marL="0" marR="0" lvl="0" indent="0" algn="ctr" defTabSz="91440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0" i="0" u="none" strike="noStrike" kern="0" cap="none" spc="-14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양재튼튼체B" panose="02020603020101020101" pitchFamily="18" charset="-127"/>
                <a:ea typeface="양재튼튼체B" panose="02020603020101020101" pitchFamily="18" charset="-127"/>
                <a:cs typeface="Calibri"/>
              </a:rPr>
              <a:t>문의 </a:t>
            </a:r>
            <a:r>
              <a:rPr kumimoji="0" lang="en-US" altLang="ko-KR" sz="1400" b="0" i="0" u="none" strike="noStrike" kern="0" cap="none" spc="-14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양재튼튼체B" panose="02020603020101020101" pitchFamily="18" charset="-127"/>
                <a:ea typeface="양재튼튼체B" panose="02020603020101020101" pitchFamily="18" charset="-127"/>
                <a:cs typeface="Calibri"/>
              </a:rPr>
              <a:t>032)880-4824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양재튼튼체B" panose="02020603020101020101" pitchFamily="18" charset="-127"/>
              <a:ea typeface="양재튼튼체B" panose="02020603020101020101" pitchFamily="18" charset="-127"/>
              <a:cs typeface="Calibri"/>
            </a:endParaRPr>
          </a:p>
        </p:txBody>
      </p:sp>
      <p:sp>
        <p:nvSpPr>
          <p:cNvPr id="16" name="object 3"/>
          <p:cNvSpPr/>
          <p:nvPr/>
        </p:nvSpPr>
        <p:spPr>
          <a:xfrm flipV="1">
            <a:off x="6380715" y="6161900"/>
            <a:ext cx="5308601" cy="485775"/>
          </a:xfrm>
          <a:custGeom>
            <a:avLst/>
            <a:gdLst/>
            <a:ahLst/>
            <a:cxnLst/>
            <a:rect l="l" t="t" r="r" b="b"/>
            <a:pathLst>
              <a:path w="6248400">
                <a:moveTo>
                  <a:pt x="0" y="0"/>
                </a:moveTo>
                <a:lnTo>
                  <a:pt x="6248400" y="0"/>
                </a:lnTo>
              </a:path>
            </a:pathLst>
          </a:custGeom>
          <a:ln w="38100">
            <a:solidFill>
              <a:srgbClr val="64636A"/>
            </a:solidFill>
          </a:ln>
        </p:spPr>
        <p:txBody>
          <a:bodyPr wrap="square" lIns="0" tIns="0" rIns="0" bIns="0" rtlCol="0"/>
          <a:lstStyle/>
          <a:p>
            <a:endParaRPr>
              <a:solidFill>
                <a:srgbClr val="0070C0"/>
              </a:solidFill>
              <a:latin typeface="Calibri"/>
            </a:endParaRPr>
          </a:p>
        </p:txBody>
      </p:sp>
      <p:sp>
        <p:nvSpPr>
          <p:cNvPr id="17" name="object 10"/>
          <p:cNvSpPr txBox="1"/>
          <p:nvPr/>
        </p:nvSpPr>
        <p:spPr>
          <a:xfrm>
            <a:off x="6134709" y="543650"/>
            <a:ext cx="5467985" cy="2587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0">
              <a:lnSpc>
                <a:spcPts val="3454"/>
              </a:lnSpc>
            </a:pPr>
            <a:r>
              <a:rPr lang="ko-KR" altLang="en-US" b="1" spc="-235" dirty="0" smtClean="0">
                <a:solidFill>
                  <a:srgbClr val="00B0F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                   골목  속  주민들의 생각을  담다 </a:t>
            </a:r>
            <a:endParaRPr dirty="0">
              <a:solidFill>
                <a:srgbClr val="00B0F0"/>
              </a:solidFill>
              <a:latin typeface="양재튼튼체B" panose="02020603020101020101" pitchFamily="18" charset="-127"/>
              <a:ea typeface="양재튼튼체B" panose="02020603020101020101" pitchFamily="18" charset="-127"/>
              <a:cs typeface="Arial"/>
            </a:endParaRPr>
          </a:p>
          <a:p>
            <a:pPr marL="12700" marR="5080">
              <a:lnSpc>
                <a:spcPct val="75000"/>
              </a:lnSpc>
              <a:spcBef>
                <a:spcPts val="1595"/>
              </a:spcBef>
            </a:pPr>
            <a:r>
              <a:rPr lang="ko-KR" altLang="en-US" sz="4400" b="1" spc="-315" dirty="0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       </a:t>
            </a:r>
            <a:r>
              <a:rPr lang="ko-KR" altLang="en-US" sz="4400" b="1" spc="-315" dirty="0" err="1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미추홀구</a:t>
            </a:r>
            <a:r>
              <a:rPr lang="ko-KR" altLang="en-US" sz="4400" b="1" spc="-315" dirty="0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 </a:t>
            </a:r>
            <a:endParaRPr lang="en-US" altLang="ko-KR" sz="4400" b="1" spc="-315" dirty="0" smtClean="0">
              <a:solidFill>
                <a:srgbClr val="0070C0"/>
              </a:solidFill>
              <a:latin typeface="양재튼튼체B" panose="02020603020101020101" pitchFamily="18" charset="-127"/>
              <a:ea typeface="양재튼튼체B" panose="02020603020101020101" pitchFamily="18" charset="-127"/>
              <a:cs typeface="Arial"/>
            </a:endParaRPr>
          </a:p>
          <a:p>
            <a:pPr marL="12700" marR="5080">
              <a:lnSpc>
                <a:spcPct val="75000"/>
              </a:lnSpc>
              <a:spcBef>
                <a:spcPts val="1595"/>
              </a:spcBef>
            </a:pPr>
            <a:r>
              <a:rPr lang="ko-KR" altLang="en-US" sz="4400" b="1" spc="-315" dirty="0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주민참여예산 </a:t>
            </a:r>
            <a:endParaRPr lang="en-US" altLang="ko-KR" sz="4400" b="1" spc="-315" dirty="0" smtClean="0">
              <a:solidFill>
                <a:srgbClr val="0070C0"/>
              </a:solidFill>
              <a:latin typeface="양재튼튼체B" panose="02020603020101020101" pitchFamily="18" charset="-127"/>
              <a:ea typeface="양재튼튼체B" panose="02020603020101020101" pitchFamily="18" charset="-127"/>
              <a:cs typeface="Arial"/>
            </a:endParaRPr>
          </a:p>
          <a:p>
            <a:pPr marL="12700" marR="5080">
              <a:lnSpc>
                <a:spcPct val="75000"/>
              </a:lnSpc>
              <a:spcBef>
                <a:spcPts val="1595"/>
              </a:spcBef>
            </a:pPr>
            <a:r>
              <a:rPr lang="ko-KR" altLang="en-US" sz="4400" b="1" spc="-315" dirty="0" smtClean="0">
                <a:solidFill>
                  <a:srgbClr val="0070C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  <a:cs typeface="Arial"/>
              </a:rPr>
              <a:t>온라인 투표</a:t>
            </a:r>
            <a:endParaRPr sz="4400" dirty="0">
              <a:solidFill>
                <a:srgbClr val="0070C0"/>
              </a:solidFill>
              <a:latin typeface="양재튼튼체B" panose="02020603020101020101" pitchFamily="18" charset="-127"/>
              <a:ea typeface="양재튼튼체B" panose="02020603020101020101" pitchFamily="18" charset="-127"/>
              <a:cs typeface="Arial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>
            <a:off x="429448" y="3617236"/>
            <a:ext cx="5234979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6953" y="904309"/>
            <a:ext cx="1468359" cy="227009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pSp>
        <p:nvGrpSpPr>
          <p:cNvPr id="33" name="그룹 32"/>
          <p:cNvGrpSpPr/>
          <p:nvPr/>
        </p:nvGrpSpPr>
        <p:grpSpPr>
          <a:xfrm>
            <a:off x="2069080" y="122240"/>
            <a:ext cx="3556482" cy="3949699"/>
            <a:chOff x="5637415" y="2013836"/>
            <a:chExt cx="3556482" cy="3949699"/>
          </a:xfrm>
        </p:grpSpPr>
        <p:pic>
          <p:nvPicPr>
            <p:cNvPr id="32" name="Shape 43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637415" y="2013836"/>
              <a:ext cx="3556482" cy="3949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6850" y="2839602"/>
              <a:ext cx="1473138" cy="2207342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</p:grp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639" b="57916"/>
          <a:stretch/>
        </p:blipFill>
        <p:spPr>
          <a:xfrm>
            <a:off x="1189271" y="1910844"/>
            <a:ext cx="1769035" cy="343434"/>
          </a:xfrm>
          <a:prstGeom prst="rect">
            <a:avLst/>
          </a:prstGeom>
          <a:ln w="19050">
            <a:solidFill>
              <a:schemeClr val="accent4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02" t="50508" r="11792" b="44908"/>
          <a:stretch/>
        </p:blipFill>
        <p:spPr>
          <a:xfrm>
            <a:off x="4010478" y="2183371"/>
            <a:ext cx="424364" cy="373439"/>
          </a:xfrm>
          <a:prstGeom prst="rect">
            <a:avLst/>
          </a:prstGeom>
          <a:ln w="19050">
            <a:solidFill>
              <a:srgbClr val="FFC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모서리가 둥근 직사각형 43"/>
          <p:cNvSpPr/>
          <p:nvPr/>
        </p:nvSpPr>
        <p:spPr>
          <a:xfrm>
            <a:off x="8192177" y="3708217"/>
            <a:ext cx="1434709" cy="376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양재튼튼체B" panose="02020603020101020101" pitchFamily="18" charset="-127"/>
                <a:ea typeface="양재튼튼체B" panose="02020603020101020101" pitchFamily="18" charset="-127"/>
              </a:rPr>
              <a:t>투표기간</a:t>
            </a:r>
            <a:endParaRPr lang="ko-KR" altLang="en-US" dirty="0"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586179" y="4292776"/>
            <a:ext cx="52335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2020.</a:t>
            </a:r>
            <a:r>
              <a:rPr lang="en-US" altLang="ko-KR" sz="40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10.8.</a:t>
            </a:r>
            <a:r>
              <a:rPr lang="en-US" altLang="ko-KR" sz="32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(</a:t>
            </a:r>
            <a:r>
              <a:rPr lang="ko-KR" altLang="en-US" sz="3200" dirty="0">
                <a:latin typeface="Bahnschrift" panose="020B0502040204020203" pitchFamily="34" charset="0"/>
                <a:ea typeface="양재튼튼체B" panose="02020603020101020101" pitchFamily="18" charset="-127"/>
              </a:rPr>
              <a:t>목</a:t>
            </a:r>
            <a:r>
              <a:rPr lang="en-US" altLang="ko-KR" sz="32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)~</a:t>
            </a:r>
            <a:r>
              <a:rPr lang="en-US" altLang="ko-KR" sz="40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10.19.</a:t>
            </a:r>
            <a:r>
              <a:rPr lang="en-US" altLang="ko-KR" sz="32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(</a:t>
            </a:r>
            <a:r>
              <a:rPr lang="ko-KR" altLang="en-US" sz="3200" dirty="0">
                <a:latin typeface="Bahnschrift" panose="020B0502040204020203" pitchFamily="34" charset="0"/>
                <a:ea typeface="양재튼튼체B" panose="02020603020101020101" pitchFamily="18" charset="-127"/>
              </a:rPr>
              <a:t>월</a:t>
            </a:r>
            <a:r>
              <a:rPr lang="en-US" altLang="ko-KR" sz="3200" dirty="0" smtClean="0">
                <a:latin typeface="Bahnschrift" panose="020B0502040204020203" pitchFamily="34" charset="0"/>
                <a:ea typeface="양재튼튼체B" panose="02020603020101020101" pitchFamily="18" charset="-127"/>
              </a:rPr>
              <a:t>)</a:t>
            </a:r>
            <a:endParaRPr lang="ko-KR" altLang="en-US" sz="3200" dirty="0">
              <a:latin typeface="Bahnschrift" panose="020B0502040204020203" pitchFamily="34" charset="0"/>
              <a:ea typeface="양재튼튼체B" panose="02020603020101020101" pitchFamily="18" charset="-127"/>
            </a:endParaRPr>
          </a:p>
        </p:txBody>
      </p:sp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3513" b="52330" l="86625" r="91250"/>
                    </a14:imgEffect>
                  </a14:imgLayer>
                </a14:imgProps>
              </a:ext>
            </a:extLst>
          </a:blip>
          <a:srcRect l="87198" t="31721" r="8270" b="50268"/>
          <a:stretch/>
        </p:blipFill>
        <p:spPr>
          <a:xfrm>
            <a:off x="3991101" y="2423744"/>
            <a:ext cx="356513" cy="456943"/>
          </a:xfrm>
          <a:prstGeom prst="rect">
            <a:avLst/>
          </a:prstGeom>
        </p:spPr>
      </p:pic>
      <p:pic>
        <p:nvPicPr>
          <p:cNvPr id="57" name="Shape 4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2650" y="3078347"/>
            <a:ext cx="3556482" cy="394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그림 5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5"/>
          <a:stretch/>
        </p:blipFill>
        <p:spPr>
          <a:xfrm>
            <a:off x="1349621" y="3953609"/>
            <a:ext cx="1512673" cy="2197406"/>
          </a:xfrm>
          <a:prstGeom prst="rect">
            <a:avLst/>
          </a:prstGeom>
        </p:spPr>
      </p:pic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14" t="87830" r="4669" b="5671"/>
          <a:stretch/>
        </p:blipFill>
        <p:spPr>
          <a:xfrm>
            <a:off x="2356813" y="5538745"/>
            <a:ext cx="449581" cy="342900"/>
          </a:xfrm>
          <a:prstGeom prst="rect">
            <a:avLst/>
          </a:prstGeom>
          <a:ln w="28575">
            <a:solidFill>
              <a:schemeClr val="accent4"/>
            </a:solidFill>
          </a:ln>
        </p:spPr>
      </p:pic>
      <p:pic>
        <p:nvPicPr>
          <p:cNvPr id="63" name="그림 62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3513" b="52330" l="86625" r="91250"/>
                    </a14:imgEffect>
                  </a14:imgLayer>
                </a14:imgProps>
              </a:ext>
            </a:extLst>
          </a:blip>
          <a:srcRect l="87198" t="31721" r="8270" b="50268"/>
          <a:stretch/>
        </p:blipFill>
        <p:spPr>
          <a:xfrm>
            <a:off x="2029722" y="1963029"/>
            <a:ext cx="356513" cy="456943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2063140" y="2149454"/>
            <a:ext cx="2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1</a:t>
            </a:r>
            <a:endParaRPr lang="ko-KR" altLang="en-US" sz="1200" b="1" dirty="0">
              <a:solidFill>
                <a:srgbClr val="FF0000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pic>
        <p:nvPicPr>
          <p:cNvPr id="66" name="그림 65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3513" b="52330" l="86625" r="91250"/>
                    </a14:imgEffect>
                  </a14:imgLayer>
                </a14:imgProps>
              </a:ext>
            </a:extLst>
          </a:blip>
          <a:srcRect l="87198" t="31721" r="8270" b="50268"/>
          <a:stretch/>
        </p:blipFill>
        <p:spPr>
          <a:xfrm>
            <a:off x="2309122" y="5653286"/>
            <a:ext cx="356513" cy="456943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2342540" y="5839711"/>
            <a:ext cx="283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1</a:t>
            </a:r>
            <a:endParaRPr lang="ko-KR" altLang="en-US" sz="1200" b="1" dirty="0">
              <a:solidFill>
                <a:srgbClr val="FF0000"/>
              </a:solidFill>
              <a:latin typeface="양재튼튼체B" panose="02020603020101020101" pitchFamily="18" charset="-127"/>
              <a:ea typeface="양재튼튼체B" panose="0202060302010102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2045307" y="3124884"/>
            <a:ext cx="3556482" cy="3949699"/>
            <a:chOff x="2617675" y="3090746"/>
            <a:chExt cx="3556482" cy="3949699"/>
          </a:xfrm>
        </p:grpSpPr>
        <p:pic>
          <p:nvPicPr>
            <p:cNvPr id="41" name="Shape 43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2617675" y="3090746"/>
              <a:ext cx="3556482" cy="3949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6" name="그림 45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4" t="-623" r="-1664" b="5872"/>
            <a:stretch/>
          </p:blipFill>
          <p:spPr>
            <a:xfrm>
              <a:off x="3622258" y="3898024"/>
              <a:ext cx="1549896" cy="2225830"/>
            </a:xfrm>
            <a:prstGeom prst="rect">
              <a:avLst/>
            </a:prstGeom>
          </p:spPr>
        </p:pic>
        <p:sp>
          <p:nvSpPr>
            <p:cNvPr id="70" name="TextBox 69"/>
            <p:cNvSpPr txBox="1"/>
            <p:nvPr/>
          </p:nvSpPr>
          <p:spPr>
            <a:xfrm>
              <a:off x="4609490" y="4596471"/>
              <a:ext cx="28357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>
                  <a:solidFill>
                    <a:srgbClr val="FF0000"/>
                  </a:solidFill>
                  <a:latin typeface="양재튼튼체B" panose="02020603020101020101" pitchFamily="18" charset="-127"/>
                  <a:ea typeface="양재튼튼체B" panose="02020603020101020101" pitchFamily="18" charset="-127"/>
                </a:rPr>
                <a:t>2</a:t>
              </a:r>
              <a:endParaRPr lang="ko-KR" altLang="en-US" sz="1200" b="1" dirty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endParaRPr>
            </a:p>
          </p:txBody>
        </p:sp>
      </p:grpSp>
      <p:sp>
        <p:nvSpPr>
          <p:cNvPr id="74" name="직사각형 73"/>
          <p:cNvSpPr/>
          <p:nvPr/>
        </p:nvSpPr>
        <p:spPr>
          <a:xfrm>
            <a:off x="4026683" y="2632713"/>
            <a:ext cx="2792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FF0000"/>
                </a:solidFill>
                <a:latin typeface="양재튼튼체B" panose="02020603020101020101" pitchFamily="18" charset="-127"/>
                <a:ea typeface="양재튼튼체B" panose="02020603020101020101" pitchFamily="18" charset="-127"/>
              </a:rPr>
              <a:t>2</a:t>
            </a:r>
            <a:endParaRPr lang="ko-KR" altLang="en-US" dirty="0"/>
          </a:p>
        </p:txBody>
      </p:sp>
      <p:grpSp>
        <p:nvGrpSpPr>
          <p:cNvPr id="78" name="그룹 77"/>
          <p:cNvGrpSpPr/>
          <p:nvPr/>
        </p:nvGrpSpPr>
        <p:grpSpPr>
          <a:xfrm>
            <a:off x="6244212" y="574834"/>
            <a:ext cx="1029883" cy="1053600"/>
            <a:chOff x="10261416" y="1633062"/>
            <a:chExt cx="1029883" cy="1053600"/>
          </a:xfrm>
        </p:grpSpPr>
        <p:sp>
          <p:nvSpPr>
            <p:cNvPr id="75" name="object 5"/>
            <p:cNvSpPr txBox="1"/>
            <p:nvPr/>
          </p:nvSpPr>
          <p:spPr>
            <a:xfrm>
              <a:off x="10427958" y="1633062"/>
              <a:ext cx="853067" cy="660887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22860">
                <a:lnSpc>
                  <a:spcPts val="5940"/>
                </a:lnSpc>
              </a:pPr>
              <a:r>
                <a:rPr sz="3200" b="1" spc="190" dirty="0">
                  <a:latin typeface="Arial"/>
                  <a:cs typeface="Arial"/>
                </a:rPr>
                <a:t>2</a:t>
              </a:r>
              <a:r>
                <a:rPr sz="3200" b="1" spc="-200" dirty="0">
                  <a:latin typeface="Arial"/>
                  <a:cs typeface="Arial"/>
                </a:rPr>
                <a:t> </a:t>
              </a:r>
              <a:r>
                <a:rPr lang="en-US" sz="3200" b="1" spc="295" dirty="0">
                  <a:latin typeface="Arial"/>
                  <a:cs typeface="Arial"/>
                </a:rPr>
                <a:t>0</a:t>
              </a:r>
              <a:endParaRPr sz="3200" dirty="0">
                <a:latin typeface="Arial"/>
                <a:cs typeface="Arial"/>
              </a:endParaRPr>
            </a:p>
          </p:txBody>
        </p:sp>
        <p:sp>
          <p:nvSpPr>
            <p:cNvPr id="76" name="object 6"/>
            <p:cNvSpPr/>
            <p:nvPr/>
          </p:nvSpPr>
          <p:spPr>
            <a:xfrm>
              <a:off x="10261416" y="1759708"/>
              <a:ext cx="908446" cy="926954"/>
            </a:xfrm>
            <a:custGeom>
              <a:avLst/>
              <a:gdLst/>
              <a:ahLst/>
              <a:cxnLst/>
              <a:rect l="l" t="t" r="r" b="b"/>
              <a:pathLst>
                <a:path w="1798320" h="1798320">
                  <a:moveTo>
                    <a:pt x="0" y="0"/>
                  </a:moveTo>
                  <a:lnTo>
                    <a:pt x="1797704" y="0"/>
                  </a:lnTo>
                  <a:lnTo>
                    <a:pt x="1797704" y="1797704"/>
                  </a:lnTo>
                  <a:lnTo>
                    <a:pt x="0" y="1797704"/>
                  </a:lnTo>
                  <a:lnTo>
                    <a:pt x="0" y="0"/>
                  </a:lnTo>
                  <a:close/>
                </a:path>
              </a:pathLst>
            </a:custGeom>
            <a:ln w="94237">
              <a:solidFill>
                <a:srgbClr val="95C94C"/>
              </a:solidFill>
            </a:ln>
          </p:spPr>
          <p:txBody>
            <a:bodyPr wrap="square" lIns="0" tIns="0" rIns="0" bIns="0" rtlCol="0"/>
            <a:lstStyle/>
            <a:p>
              <a:endParaRPr sz="1600"/>
            </a:p>
          </p:txBody>
        </p:sp>
        <p:sp>
          <p:nvSpPr>
            <p:cNvPr id="77" name="object 5"/>
            <p:cNvSpPr txBox="1"/>
            <p:nvPr/>
          </p:nvSpPr>
          <p:spPr>
            <a:xfrm>
              <a:off x="10438232" y="2024328"/>
              <a:ext cx="853067" cy="660887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22860">
                <a:lnSpc>
                  <a:spcPts val="5940"/>
                </a:lnSpc>
              </a:pPr>
              <a:r>
                <a:rPr sz="3200" b="1" spc="190" dirty="0">
                  <a:latin typeface="Arial"/>
                  <a:cs typeface="Arial"/>
                </a:rPr>
                <a:t>2</a:t>
              </a:r>
              <a:r>
                <a:rPr sz="3200" b="1" spc="-200" dirty="0">
                  <a:latin typeface="Arial"/>
                  <a:cs typeface="Arial"/>
                </a:rPr>
                <a:t> </a:t>
              </a:r>
              <a:r>
                <a:rPr lang="en-US" sz="3200" b="1" spc="295" dirty="0" smtClean="0">
                  <a:latin typeface="Arial"/>
                  <a:cs typeface="Arial"/>
                </a:rPr>
                <a:t>1</a:t>
              </a:r>
              <a:endParaRPr sz="3200" dirty="0">
                <a:latin typeface="Arial"/>
                <a:cs typeface="Arial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376" y="5126319"/>
            <a:ext cx="1149132" cy="1149132"/>
          </a:xfrm>
          <a:prstGeom prst="rect">
            <a:avLst/>
          </a:prstGeom>
        </p:spPr>
      </p:pic>
      <p:sp>
        <p:nvSpPr>
          <p:cNvPr id="38" name="object 3"/>
          <p:cNvSpPr/>
          <p:nvPr/>
        </p:nvSpPr>
        <p:spPr>
          <a:xfrm>
            <a:off x="88315" y="987448"/>
            <a:ext cx="946343" cy="829092"/>
          </a:xfrm>
          <a:custGeom>
            <a:avLst/>
            <a:gdLst/>
            <a:ahLst/>
            <a:cxnLst/>
            <a:rect l="l" t="t" r="r" b="b"/>
            <a:pathLst>
              <a:path w="1422400" h="457200">
                <a:moveTo>
                  <a:pt x="0" y="457200"/>
                </a:moveTo>
                <a:lnTo>
                  <a:pt x="1422400" y="457200"/>
                </a:lnTo>
                <a:lnTo>
                  <a:pt x="142240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네</a:t>
            </a:r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이버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사용시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0" name="object 3"/>
          <p:cNvSpPr/>
          <p:nvPr/>
        </p:nvSpPr>
        <p:spPr>
          <a:xfrm>
            <a:off x="104800" y="3891252"/>
            <a:ext cx="930573" cy="829092"/>
          </a:xfrm>
          <a:custGeom>
            <a:avLst/>
            <a:gdLst/>
            <a:ahLst/>
            <a:cxnLst/>
            <a:rect l="l" t="t" r="r" b="b"/>
            <a:pathLst>
              <a:path w="1422400" h="457200">
                <a:moveTo>
                  <a:pt x="0" y="457200"/>
                </a:moveTo>
                <a:lnTo>
                  <a:pt x="1422400" y="457200"/>
                </a:lnTo>
                <a:lnTo>
                  <a:pt x="1422400" y="0"/>
                </a:lnTo>
                <a:lnTo>
                  <a:pt x="0" y="0"/>
                </a:lnTo>
                <a:lnTo>
                  <a:pt x="0" y="45720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 anchor="ctr"/>
          <a:lstStyle/>
          <a:p>
            <a:pPr algn="ctr"/>
            <a:r>
              <a:rPr lang="ko-KR" altLang="en-US" dirty="0" err="1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카카오톡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사용시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93" t="3430" r="21006" b="91478"/>
          <a:stretch/>
        </p:blipFill>
        <p:spPr>
          <a:xfrm>
            <a:off x="3987524" y="4194646"/>
            <a:ext cx="399238" cy="399237"/>
          </a:xfrm>
          <a:prstGeom prst="rect">
            <a:avLst/>
          </a:prstGeom>
          <a:ln w="19050">
            <a:solidFill>
              <a:srgbClr val="FFC000"/>
            </a:solidFill>
          </a:ln>
        </p:spPr>
      </p:pic>
      <p:pic>
        <p:nvPicPr>
          <p:cNvPr id="69" name="그림 68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3513" b="52330" l="86625" r="91250"/>
                    </a14:imgEffect>
                  </a14:imgLayer>
                </a14:imgProps>
              </a:ext>
            </a:extLst>
          </a:blip>
          <a:srcRect l="87198" t="31721" r="8270" b="50268"/>
          <a:stretch/>
        </p:blipFill>
        <p:spPr>
          <a:xfrm>
            <a:off x="4008437" y="4409219"/>
            <a:ext cx="356513" cy="456943"/>
          </a:xfrm>
          <a:prstGeom prst="rect">
            <a:avLst/>
          </a:prstGeom>
        </p:spPr>
      </p:pic>
      <p:pic>
        <p:nvPicPr>
          <p:cNvPr id="42" name="그림 4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045" y="948006"/>
            <a:ext cx="2263152" cy="2263152"/>
          </a:xfrm>
          <a:prstGeom prst="rect">
            <a:avLst/>
          </a:prstGeom>
        </p:spPr>
      </p:pic>
      <p:sp>
        <p:nvSpPr>
          <p:cNvPr id="6" name="굽은 화살표 5"/>
          <p:cNvSpPr/>
          <p:nvPr/>
        </p:nvSpPr>
        <p:spPr>
          <a:xfrm rot="5400000">
            <a:off x="4424749" y="4233295"/>
            <a:ext cx="824069" cy="764128"/>
          </a:xfrm>
          <a:prstGeom prst="bentArrow">
            <a:avLst>
              <a:gd name="adj1" fmla="val 25000"/>
              <a:gd name="adj2" fmla="val 25000"/>
              <a:gd name="adj3" fmla="val 36547"/>
              <a:gd name="adj4" fmla="val 46637"/>
            </a:avLst>
          </a:prstGeom>
          <a:noFill/>
          <a:ln w="19050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8" name="굽은 화살표 47"/>
          <p:cNvSpPr/>
          <p:nvPr/>
        </p:nvSpPr>
        <p:spPr>
          <a:xfrm rot="5400000">
            <a:off x="3942296" y="3327691"/>
            <a:ext cx="2531943" cy="808712"/>
          </a:xfrm>
          <a:prstGeom prst="bentArrow">
            <a:avLst>
              <a:gd name="adj1" fmla="val 25000"/>
              <a:gd name="adj2" fmla="val 25000"/>
              <a:gd name="adj3" fmla="val 36547"/>
              <a:gd name="adj4" fmla="val 46637"/>
            </a:avLst>
          </a:prstGeom>
          <a:noFill/>
          <a:ln w="19050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60551" y="3883403"/>
            <a:ext cx="1067356" cy="656674"/>
          </a:xfrm>
          <a:prstGeom prst="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카메라</a:t>
            </a:r>
            <a:endParaRPr lang="en-US" altLang="ko-KR" dirty="0" smtClean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dirty="0" smtClean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여기로</a:t>
            </a:r>
            <a:endParaRPr lang="en-US" altLang="ko-KR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6497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6211157" y="740375"/>
          <a:ext cx="5980843" cy="594617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57614">
                  <a:extLst>
                    <a:ext uri="{9D8B030D-6E8A-4147-A177-3AD203B41FA5}">
                      <a16:colId xmlns:a16="http://schemas.microsoft.com/office/drawing/2014/main" val="2258007378"/>
                    </a:ext>
                  </a:extLst>
                </a:gridCol>
                <a:gridCol w="2522854">
                  <a:extLst>
                    <a:ext uri="{9D8B030D-6E8A-4147-A177-3AD203B41FA5}">
                      <a16:colId xmlns:a16="http://schemas.microsoft.com/office/drawing/2014/main" val="1076341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1083658716"/>
                    </a:ext>
                  </a:extLst>
                </a:gridCol>
                <a:gridCol w="2543175">
                  <a:extLst>
                    <a:ext uri="{9D8B030D-6E8A-4147-A177-3AD203B41FA5}">
                      <a16:colId xmlns:a16="http://schemas.microsoft.com/office/drawing/2014/main" val="632492201"/>
                    </a:ext>
                  </a:extLst>
                </a:gridCol>
              </a:tblGrid>
              <a:tr h="4085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연번</a:t>
                      </a:r>
                      <a:endParaRPr lang="ko-KR" altLang="en-US" sz="105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사업명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/ </a:t>
                      </a:r>
                      <a:r>
                        <a:rPr lang="ko-KR" altLang="en-US" sz="1100" dirty="0" smtClean="0"/>
                        <a:t>위치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연번</a:t>
                      </a:r>
                      <a:endParaRPr lang="ko-KR" altLang="en-US" sz="105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 smtClean="0"/>
                        <a:t>사업명</a:t>
                      </a:r>
                      <a:r>
                        <a:rPr lang="ko-KR" altLang="en-US" sz="1100" dirty="0" smtClean="0"/>
                        <a:t> </a:t>
                      </a:r>
                      <a:r>
                        <a:rPr lang="en-US" altLang="ko-KR" sz="1100" dirty="0" smtClean="0"/>
                        <a:t>/ </a:t>
                      </a:r>
                      <a:r>
                        <a:rPr lang="ko-KR" altLang="en-US" sz="1100" dirty="0" smtClean="0"/>
                        <a:t>위치</a:t>
                      </a:r>
                      <a:endParaRPr lang="ko-KR" altLang="en-US" sz="1100" dirty="0" smtClean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10932687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철로변절개지 도로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보수공사 사업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숭의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1,3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16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염전 공원 화장실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도화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2,3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29507266"/>
                  </a:ext>
                </a:extLst>
              </a:tr>
              <a:tr h="3043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 smtClean="0">
                          <a:effectLst/>
                        </a:rPr>
                        <a:t>장천로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6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번길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일부 도로 재포장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숭의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17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 smtClean="0">
                          <a:effectLst/>
                        </a:rPr>
                        <a:t>쑥골고가교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주변 도로포장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도화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2,3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9172190"/>
                  </a:ext>
                </a:extLst>
              </a:tr>
              <a:tr h="3043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등산로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컴프레셔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에어건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증설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숭의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18</a:t>
                      </a:r>
                      <a:endParaRPr lang="en-US" altLang="ko-KR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 smtClean="0">
                          <a:effectLst/>
                        </a:rPr>
                        <a:t>동산로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번길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일부 도로포장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도화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2,3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839718"/>
                  </a:ext>
                </a:extLst>
              </a:tr>
              <a:tr h="3043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벤치설치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등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미니쉼터</a:t>
                      </a:r>
                      <a:r>
                        <a:rPr lang="ko-KR" altLang="en-US" sz="1100" u="none" strike="noStrike" dirty="0">
                          <a:effectLst/>
                        </a:rPr>
                        <a:t> 조성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숭의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19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미끄럼 방지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도로포장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도화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2,3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9952719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재넘이공원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인도정비</a:t>
                      </a:r>
                      <a:r>
                        <a:rPr lang="ko-KR" altLang="en-US" sz="1100" u="none" strike="noStrike" dirty="0">
                          <a:effectLst/>
                        </a:rPr>
                        <a:t> 및 농구장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수선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1,4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20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주안체육공원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담장 건강 계단 설치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59007298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재넘이공원</a:t>
                      </a:r>
                      <a:r>
                        <a:rPr lang="ko-KR" altLang="en-US" sz="1100" u="none" strike="noStrike" dirty="0">
                          <a:effectLst/>
                        </a:rPr>
                        <a:t> 내 공중화장실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설치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1,4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21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경사로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안전 손잡이 설치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0667409"/>
                  </a:ext>
                </a:extLst>
              </a:tr>
              <a:tr h="3043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7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급경사 도로 재설계</a:t>
                      </a:r>
                      <a:r>
                        <a:rPr lang="en-US" altLang="ko-KR" sz="1100" u="none" strike="noStrike" dirty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</a:rPr>
                        <a:t>재포장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22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태양광 </a:t>
                      </a:r>
                      <a:r>
                        <a:rPr lang="en-US" altLang="ko-KR" sz="1100" u="none" strike="noStrike" dirty="0">
                          <a:effectLst/>
                        </a:rPr>
                        <a:t>LED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도로명판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정비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65057111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8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독배로 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402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번길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주변 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소골목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도로포장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23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걷고 싶은 </a:t>
                      </a:r>
                      <a:r>
                        <a:rPr lang="ko-KR" altLang="en-US" sz="1100" u="none" strike="noStrike" dirty="0">
                          <a:effectLst/>
                        </a:rPr>
                        <a:t>거리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조성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5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61735148"/>
                  </a:ext>
                </a:extLst>
              </a:tr>
              <a:tr h="4706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언덕길 </a:t>
                      </a:r>
                      <a:r>
                        <a:rPr lang="ko-KR" altLang="en-US" sz="1100" u="none" strike="noStrike" dirty="0">
                          <a:effectLst/>
                        </a:rPr>
                        <a:t>미끄럼방지 도로포장 및 계단</a:t>
                      </a:r>
                      <a:r>
                        <a:rPr lang="en-US" altLang="ko-KR" sz="1100" u="none" strike="noStrike" dirty="0">
                          <a:effectLst/>
                        </a:rPr>
                        <a:t>, 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손잡이 설치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3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24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 smtClean="0">
                          <a:effectLst/>
                        </a:rPr>
                        <a:t>더월드스테이트아파트후문</a:t>
                      </a:r>
                      <a:r>
                        <a:rPr lang="ko-KR" altLang="en-US" sz="1100" u="none" strike="noStrike" baseline="0" dirty="0" smtClean="0">
                          <a:effectLst/>
                        </a:rPr>
                        <a:t> 주변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인도 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설치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6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3880640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10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아름다운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가로길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조성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>
                          <a:effectLst/>
                        </a:rPr>
                        <a:t>가로등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신규 설치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5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25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 smtClean="0">
                          <a:effectLst/>
                        </a:rPr>
                        <a:t>남신목재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>
                          <a:effectLst/>
                        </a:rPr>
                        <a:t>뒤 쉼터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조성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7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00498259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11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100" u="none" strike="noStrike" dirty="0" err="1">
                          <a:effectLst/>
                        </a:rPr>
                        <a:t>sk</a:t>
                      </a:r>
                      <a:r>
                        <a:rPr lang="ko-KR" altLang="en-US" sz="1100" u="none" strike="noStrike" dirty="0">
                          <a:effectLst/>
                        </a:rPr>
                        <a:t>아파트 산책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꽃길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조성사업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5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26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신기시장</a:t>
                      </a:r>
                      <a:r>
                        <a:rPr lang="en-US" altLang="ko-KR" sz="1100" u="none" strike="noStrike" dirty="0">
                          <a:effectLst/>
                        </a:rPr>
                        <a:t>4</a:t>
                      </a:r>
                      <a:r>
                        <a:rPr lang="ko-KR" altLang="en-US" sz="1100" u="none" strike="noStrike" dirty="0">
                          <a:effectLst/>
                        </a:rPr>
                        <a:t>거리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횡단보도 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LED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설치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7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3442774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12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용정근린</a:t>
                      </a:r>
                      <a:r>
                        <a:rPr lang="ko-KR" altLang="en-US" sz="1100" u="none" strike="noStrike" dirty="0">
                          <a:effectLst/>
                        </a:rPr>
                        <a:t> 공원 입구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먼지 털이기 설치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용현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5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27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도로포장</a:t>
                      </a:r>
                      <a:r>
                        <a:rPr lang="en-US" altLang="ko-KR" sz="1100" u="none" strike="noStrike" dirty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신라아파트</a:t>
                      </a:r>
                      <a:r>
                        <a:rPr lang="en-US" altLang="ko-KR" sz="1100" u="none" strike="noStrike" dirty="0">
                          <a:effectLst/>
                        </a:rPr>
                        <a:t>~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제물포여중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주안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8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08589112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13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현광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차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~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원흥아파트</a:t>
                      </a:r>
                      <a:r>
                        <a:rPr lang="ko-KR" altLang="en-US" sz="1100" u="none" strike="noStrike" baseline="0" dirty="0" smtClean="0">
                          <a:effectLst/>
                        </a:rPr>
                        <a:t> </a:t>
                      </a:r>
                      <a:r>
                        <a:rPr lang="ko-KR" altLang="en-US" sz="1100" u="none" strike="noStrike" baseline="0" dirty="0" err="1" smtClean="0">
                          <a:effectLst/>
                        </a:rPr>
                        <a:t>보도블럭</a:t>
                      </a:r>
                      <a:r>
                        <a:rPr lang="ko-KR" altLang="en-US" sz="1100" u="none" strike="noStrike" baseline="0" dirty="0" smtClean="0">
                          <a:effectLst/>
                        </a:rPr>
                        <a:t> 정비</a:t>
                      </a:r>
                      <a:endParaRPr lang="en-US" altLang="ko-KR" sz="1100" u="none" strike="noStrike" baseline="0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학익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28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도란쉼터</a:t>
                      </a:r>
                      <a:r>
                        <a:rPr lang="ko-KR" altLang="en-US" sz="1100" u="none" strike="noStrike" dirty="0">
                          <a:effectLst/>
                        </a:rPr>
                        <a:t> 환경개선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사업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관교동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72779408"/>
                  </a:ext>
                </a:extLst>
              </a:tr>
              <a:tr h="30437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14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급경사 이면도로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포장공사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학익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2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29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승학어린이</a:t>
                      </a:r>
                      <a:r>
                        <a:rPr lang="ko-KR" altLang="en-US" sz="1100" u="none" strike="noStrike" dirty="0">
                          <a:effectLst/>
                        </a:rPr>
                        <a:t> 공원 놀이시설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보강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관교동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68320305"/>
                  </a:ext>
                </a:extLst>
              </a:tr>
              <a:tr h="39390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15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err="1">
                          <a:effectLst/>
                        </a:rPr>
                        <a:t>계단정비</a:t>
                      </a:r>
                      <a:r>
                        <a:rPr lang="ko-KR" altLang="en-US" sz="1100" u="none" strike="noStrike" dirty="0">
                          <a:effectLst/>
                        </a:rPr>
                        <a:t> 및 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도색사업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도화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1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동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30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반려동물 </a:t>
                      </a:r>
                      <a:r>
                        <a:rPr lang="ko-KR" altLang="en-US" sz="1100" u="none" strike="noStrike" dirty="0">
                          <a:effectLst/>
                        </a:rPr>
                        <a:t>배변 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처리물품</a:t>
                      </a:r>
                      <a:r>
                        <a:rPr lang="ko-KR" alt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설치</a:t>
                      </a:r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청소년제안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4578599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29373" y="228878"/>
            <a:ext cx="5435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건설 교통 분야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총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30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건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267449" y="286895"/>
            <a:ext cx="161924" cy="18654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noFill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028" y="714777"/>
            <a:ext cx="57710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투표기간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2020.10.8.(</a:t>
            </a:r>
            <a:r>
              <a:rPr lang="ko-KR" altLang="en-US" sz="15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목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)~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10.19.(</a:t>
            </a:r>
            <a:r>
              <a:rPr lang="ko-KR" altLang="en-US" sz="15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5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누      </a:t>
            </a: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 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16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세 이상 </a:t>
            </a:r>
            <a:r>
              <a:rPr lang="ko-KR" altLang="en-US" sz="15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미추홀구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주민 누구나</a:t>
            </a:r>
            <a:endParaRPr lang="en-US" altLang="ko-KR" sz="15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투표방식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5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모바일 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QR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코드 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접속 </a:t>
            </a:r>
            <a:r>
              <a:rPr lang="en-US" altLang="ko-KR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&lt;</a:t>
            </a: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접속방법</a:t>
            </a:r>
            <a:r>
              <a:rPr lang="en-US" altLang="ko-KR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뒷면 참조</a:t>
            </a:r>
            <a:r>
              <a:rPr lang="en-US" altLang="ko-KR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대상사업 </a:t>
            </a:r>
            <a:r>
              <a:rPr lang="en-US" altLang="ko-KR" sz="1500" b="1" dirty="0" smtClean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총</a:t>
            </a:r>
            <a:r>
              <a:rPr lang="en-US" altLang="ko-KR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37</a:t>
            </a:r>
            <a:r>
              <a:rPr lang="ko-KR" altLang="en-US" sz="15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건</a:t>
            </a:r>
            <a:endParaRPr lang="en-US" altLang="ko-KR" sz="15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양재튼튼체B" panose="02020603020101020101" pitchFamily="18" charset="-127"/>
                <a:ea typeface="양재튼튼체B" panose="02020603020101020101" pitchFamily="18" charset="-127"/>
              </a:rPr>
              <a:t>     * </a:t>
            </a:r>
            <a:r>
              <a:rPr lang="ko-KR" altLang="en-US" sz="1200" dirty="0">
                <a:latin typeface="양재튼튼체B" panose="02020603020101020101" pitchFamily="18" charset="-127"/>
                <a:ea typeface="양재튼튼체B" panose="02020603020101020101" pitchFamily="18" charset="-127"/>
              </a:rPr>
              <a:t>자세한 사업내용은 </a:t>
            </a:r>
            <a:r>
              <a:rPr lang="ko-KR" altLang="en-US" sz="1200" dirty="0" err="1">
                <a:latin typeface="양재튼튼체B" panose="02020603020101020101" pitchFamily="18" charset="-127"/>
                <a:ea typeface="양재튼튼체B" panose="02020603020101020101" pitchFamily="18" charset="-127"/>
              </a:rPr>
              <a:t>미추홀구</a:t>
            </a:r>
            <a:r>
              <a:rPr lang="ko-KR" altLang="en-US" sz="1200" dirty="0">
                <a:latin typeface="양재튼튼체B" panose="02020603020101020101" pitchFamily="18" charset="-127"/>
                <a:ea typeface="양재튼튼체B" panose="02020603020101020101" pitchFamily="18" charset="-127"/>
              </a:rPr>
              <a:t> 홈페이지 주민참여예산방을 참고해 주세요</a:t>
            </a:r>
            <a:endParaRPr lang="en-US" altLang="ko-KR" sz="1200" b="1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/>
          </p:nvPr>
        </p:nvGraphicFramePr>
        <p:xfrm>
          <a:off x="179384" y="3248025"/>
          <a:ext cx="5849940" cy="3438527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25479">
                  <a:extLst>
                    <a:ext uri="{9D8B030D-6E8A-4147-A177-3AD203B41FA5}">
                      <a16:colId xmlns:a16="http://schemas.microsoft.com/office/drawing/2014/main" val="2258007378"/>
                    </a:ext>
                  </a:extLst>
                </a:gridCol>
                <a:gridCol w="2023771">
                  <a:extLst>
                    <a:ext uri="{9D8B030D-6E8A-4147-A177-3AD203B41FA5}">
                      <a16:colId xmlns:a16="http://schemas.microsoft.com/office/drawing/2014/main" val="1752937185"/>
                    </a:ext>
                  </a:extLst>
                </a:gridCol>
                <a:gridCol w="2706655">
                  <a:extLst>
                    <a:ext uri="{9D8B030D-6E8A-4147-A177-3AD203B41FA5}">
                      <a16:colId xmlns:a16="http://schemas.microsoft.com/office/drawing/2014/main" val="2260393725"/>
                    </a:ext>
                  </a:extLst>
                </a:gridCol>
                <a:gridCol w="694035">
                  <a:extLst>
                    <a:ext uri="{9D8B030D-6E8A-4147-A177-3AD203B41FA5}">
                      <a16:colId xmlns:a16="http://schemas.microsoft.com/office/drawing/2014/main" val="342773603"/>
                    </a:ext>
                  </a:extLst>
                </a:gridCol>
              </a:tblGrid>
              <a:tr h="4731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연번</a:t>
                      </a:r>
                      <a:endParaRPr lang="ko-KR" altLang="en-US" sz="11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사업명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내용 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 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위치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예산액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천원</a:t>
                      </a:r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10932687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숭의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철교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굴다리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재정비 사업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내부 타일 세척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숭의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1,3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1,500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29507266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주민을 위한 ‘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아나바다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 공간 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조성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주기적인 ‘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아나바다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’공간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조성 및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홍보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학익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69172190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재활용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클린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분리수거함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설치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재활용 분리수거 함 설치 등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학익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125,000 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53839718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골목 소화기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설치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화재의 초기 진압을 위한 골목 </a:t>
                      </a:r>
                      <a:endParaRPr lang="en-US" altLang="ko-KR" sz="12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소화기 설치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주안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동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9952719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산신우물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주변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정비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산신우물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주변 정비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문학동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59007298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청소년수련관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홍보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청소년제안</a:t>
                      </a: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대중교통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광고를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통해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 수련관</a:t>
                      </a:r>
                      <a:endParaRPr lang="en-US" altLang="ko-KR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</a:t>
                      </a:r>
                      <a:r>
                        <a:rPr lang="en-US" altLang="ko-K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홍보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청소년제안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60667409"/>
                  </a:ext>
                </a:extLst>
              </a:tr>
              <a:tr h="4236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endParaRPr lang="ko-KR" altLang="en-US" sz="12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금융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나이스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미추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!</a:t>
                      </a:r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○ 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 대상 금융교육 실시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청소년제안</a:t>
                      </a:r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10,000 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65057111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341831" y="2754952"/>
            <a:ext cx="56103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기획홍보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자치안전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복지환경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및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도시재생 분야 등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총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건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9908" y="2805220"/>
            <a:ext cx="161924" cy="193035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noFill/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79387" y="276503"/>
            <a:ext cx="5670700" cy="468268"/>
          </a:xfrm>
          <a:prstGeom prst="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 smtClean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주민참여예산 온라인 투표</a:t>
            </a:r>
            <a:endParaRPr lang="ko-KR" altLang="en-US" sz="2800" b="1" dirty="0">
              <a:solidFill>
                <a:srgbClr val="00B0F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647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575</Words>
  <Application>Microsoft Office PowerPoint</Application>
  <PresentationFormat>와이드스크린</PresentationFormat>
  <Paragraphs>145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1" baseType="lpstr">
      <vt:lpstr>HY헤드라인M</vt:lpstr>
      <vt:lpstr>나눔고딕</vt:lpstr>
      <vt:lpstr>맑은 고딕</vt:lpstr>
      <vt:lpstr>양재튼튼체B</vt:lpstr>
      <vt:lpstr>Arial</vt:lpstr>
      <vt:lpstr>Bahnschrift</vt:lpstr>
      <vt:lpstr>Calibri</vt:lpstr>
      <vt:lpstr>Wingdings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2020-10-08T04:24:35Z</dcterms:created>
  <dcterms:modified xsi:type="dcterms:W3CDTF">2020-10-08T04:26:21Z</dcterms:modified>
</cp:coreProperties>
</file>